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4" r:id="rId6"/>
    <p:sldId id="259" r:id="rId7"/>
    <p:sldId id="261" r:id="rId8"/>
    <p:sldId id="275" r:id="rId9"/>
    <p:sldId id="276" r:id="rId10"/>
    <p:sldId id="262" r:id="rId11"/>
    <p:sldId id="263" r:id="rId12"/>
    <p:sldId id="277" r:id="rId13"/>
    <p:sldId id="278" r:id="rId14"/>
    <p:sldId id="279" r:id="rId15"/>
    <p:sldId id="265" r:id="rId16"/>
    <p:sldId id="281" r:id="rId17"/>
    <p:sldId id="266" r:id="rId18"/>
    <p:sldId id="268" r:id="rId19"/>
    <p:sldId id="267" r:id="rId20"/>
    <p:sldId id="269" r:id="rId21"/>
  </p:sldIdLst>
  <p:sldSz cx="18288000" cy="10287000"/>
  <p:notesSz cx="6858000" cy="9144000"/>
  <p:embeddedFontLst>
    <p:embeddedFont>
      <p:font typeface="Raleway"/>
      <p:regular r:id="rId25"/>
    </p:embeddedFont>
    <p:embeddedFont>
      <p:font typeface="Inter" panose="02000503000000020004"/>
      <p:regular r:id="rId26"/>
    </p:embeddedFont>
    <p:embeddedFont>
      <p:font typeface="Calibri" panose="020F0502020204030204"/>
      <p:regular r:id="rId27"/>
      <p:bold r:id="rId28"/>
      <p:italic r:id="rId29"/>
      <p:boldItalic r:id="rId30"/>
    </p:embeddedFont>
    <p:embeddedFont>
      <p:font typeface="Space Mono" panose="02010509030202000204"/>
      <p:regular r:id="rId31"/>
      <p:bold r:id="rId32"/>
      <p:italic r:id="rId33"/>
      <p:boldItalic r:id="rId34"/>
    </p:embeddedFont>
    <p:embeddedFont>
      <p:font typeface="Arimo" panose="020B0604020202020204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1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36" d="100"/>
          <a:sy n="36" d="100"/>
        </p:scale>
        <p:origin x="1140" y="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font" Target="fonts/font14.fntdata"/><Relationship Id="rId37" Type="http://schemas.openxmlformats.org/officeDocument/2006/relationships/font" Target="fonts/font13.fntdata"/><Relationship Id="rId36" Type="http://schemas.openxmlformats.org/officeDocument/2006/relationships/font" Target="fonts/font12.fntdata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0" name="Google Shape;2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400 </a:t>
            </a:r>
            <a:r>
              <a:rPr lang="en-US" dirty="0" err="1"/>
              <a:t>exa</a:t>
            </a:r>
            <a:r>
              <a:rPr lang="en-US" dirty="0"/>
              <a:t> Joules</a:t>
            </a:r>
            <a:endParaRPr dirty="0"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 classroom environmental data (temperature, humidity, motion, noise) using ESP32 and sensors.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 AC and heater based on occupancy (motion) and temperature thresholds.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Push sensor data to Firebase and provide a dashboard for teachers/administrators to monitor conditions remotely.</a:t>
            </a:r>
            <a:endParaRPr dirty="0"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1"/>
          <p:cNvGrpSpPr/>
          <p:nvPr/>
        </p:nvGrpSpPr>
        <p:grpSpPr>
          <a:xfrm>
            <a:off x="0" y="-717109"/>
            <a:ext cx="1029933" cy="11004083"/>
            <a:chOff x="0" y="-47625"/>
            <a:chExt cx="68400" cy="730809"/>
          </a:xfrm>
        </p:grpSpPr>
        <p:sp>
          <p:nvSpPr>
            <p:cNvPr id="66" name="Google Shape;66;p11"/>
            <p:cNvSpPr/>
            <p:nvPr/>
          </p:nvSpPr>
          <p:spPr>
            <a:xfrm>
              <a:off x="0" y="0"/>
              <a:ext cx="68318" cy="683184"/>
            </a:xfrm>
            <a:custGeom>
              <a:avLst/>
              <a:gdLst/>
              <a:ahLst/>
              <a:cxnLst/>
              <a:rect l="l" t="t" r="r" b="b"/>
              <a:pathLst>
                <a:path w="68318" h="683184" extrusionOk="0">
                  <a:moveTo>
                    <a:pt x="0" y="0"/>
                  </a:moveTo>
                  <a:lnTo>
                    <a:pt x="68318" y="0"/>
                  </a:lnTo>
                  <a:lnTo>
                    <a:pt x="68318" y="683184"/>
                  </a:lnTo>
                  <a:lnTo>
                    <a:pt x="0" y="683184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7" name="Google Shape;67;p11"/>
            <p:cNvSpPr txBox="1"/>
            <p:nvPr/>
          </p:nvSpPr>
          <p:spPr>
            <a:xfrm>
              <a:off x="0" y="-47625"/>
              <a:ext cx="68400" cy="7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1029925" y="4433100"/>
            <a:ext cx="17258100" cy="58539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743100" y="963325"/>
            <a:ext cx="5293500" cy="27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2482600" y="963325"/>
            <a:ext cx="5012400" cy="27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»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1028700" y="8794531"/>
            <a:ext cx="1623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3"/>
          <p:cNvPicPr preferRelativeResize="0"/>
          <p:nvPr/>
        </p:nvPicPr>
        <p:blipFill rotWithShape="1">
          <a:blip r:embed="rId2"/>
          <a:srcRect t="64934"/>
          <a:stretch>
            <a:fillRect/>
          </a:stretch>
        </p:blipFill>
        <p:spPr>
          <a:xfrm>
            <a:off x="-66275" y="0"/>
            <a:ext cx="18456376" cy="421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28700" y="4802175"/>
            <a:ext cx="162306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Raleway"/>
              <a:buNone/>
              <a:defRPr sz="125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9pPr>
          </a:lstStyle>
          <a:p/>
        </p:txBody>
      </p:sp>
      <p:sp>
        <p:nvSpPr>
          <p:cNvPr id="19" name="Google Shape;19;p3"/>
          <p:cNvSpPr txBox="1">
            <a:spLocks noGrp="1"/>
          </p:cNvSpPr>
          <p:nvPr>
            <p:ph type="title" idx="2"/>
          </p:nvPr>
        </p:nvSpPr>
        <p:spPr>
          <a:xfrm>
            <a:off x="1028700" y="8990800"/>
            <a:ext cx="4706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 i="0" u="none" strike="noStrike" cap="none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20" name="Google Shape;20;p3"/>
          <p:cNvSpPr txBox="1">
            <a:spLocks noGrp="1"/>
          </p:cNvSpPr>
          <p:nvPr>
            <p:ph type="title" idx="3"/>
          </p:nvPr>
        </p:nvSpPr>
        <p:spPr>
          <a:xfrm>
            <a:off x="11637175" y="8990800"/>
            <a:ext cx="4706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 i="0" u="none" strike="noStrike" cap="none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-5400000">
            <a:off x="9764473" y="1686719"/>
            <a:ext cx="10438441" cy="6794476"/>
          </a:xfrm>
          <a:custGeom>
            <a:avLst/>
            <a:gdLst/>
            <a:ahLst/>
            <a:cxnLst/>
            <a:rect l="l" t="t" r="r" b="b"/>
            <a:pathLst>
              <a:path w="10438441" h="6794476" extrusionOk="0">
                <a:moveTo>
                  <a:pt x="0" y="0"/>
                </a:moveTo>
                <a:lnTo>
                  <a:pt x="10438441" y="0"/>
                </a:lnTo>
                <a:lnTo>
                  <a:pt x="10438441" y="6794477"/>
                </a:lnTo>
                <a:lnTo>
                  <a:pt x="0" y="6794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09625" y="10842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09625" y="2880450"/>
            <a:ext cx="8972700" cy="57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»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12417550" y="1170775"/>
            <a:ext cx="5132400" cy="7945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0" y="-180827"/>
            <a:ext cx="6062131" cy="10468053"/>
            <a:chOff x="0" y="-47625"/>
            <a:chExt cx="1596600" cy="2757000"/>
          </a:xfrm>
        </p:grpSpPr>
        <p:sp>
          <p:nvSpPr>
            <p:cNvPr id="28" name="Google Shape;28;p5"/>
            <p:cNvSpPr/>
            <p:nvPr/>
          </p:nvSpPr>
          <p:spPr>
            <a:xfrm>
              <a:off x="0" y="0"/>
              <a:ext cx="1596562" cy="2709333"/>
            </a:xfrm>
            <a:custGeom>
              <a:avLst/>
              <a:gdLst/>
              <a:ahLst/>
              <a:cxnLst/>
              <a:rect l="l" t="t" r="r" b="b"/>
              <a:pathLst>
                <a:path w="1596562" h="2709333" extrusionOk="0">
                  <a:moveTo>
                    <a:pt x="0" y="0"/>
                  </a:moveTo>
                  <a:lnTo>
                    <a:pt x="1596562" y="0"/>
                  </a:lnTo>
                  <a:lnTo>
                    <a:pt x="1596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" name="Google Shape;29;p5"/>
            <p:cNvSpPr txBox="1"/>
            <p:nvPr/>
          </p:nvSpPr>
          <p:spPr>
            <a:xfrm>
              <a:off x="0" y="-47625"/>
              <a:ext cx="15966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30" name="Google Shape;30;p5"/>
          <p:cNvSpPr/>
          <p:nvPr/>
        </p:nvSpPr>
        <p:spPr>
          <a:xfrm rot="10800000">
            <a:off x="4414" y="7490"/>
            <a:ext cx="3026564" cy="5136010"/>
          </a:xfrm>
          <a:custGeom>
            <a:avLst/>
            <a:gdLst/>
            <a:ahLst/>
            <a:cxnLst/>
            <a:rect l="l" t="t" r="r" b="b"/>
            <a:pathLst>
              <a:path w="3668563" h="6225467" extrusionOk="0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12" scaled="0"/>
          </a:gra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" name="Google Shape;31;p5"/>
          <p:cNvSpPr/>
          <p:nvPr/>
        </p:nvSpPr>
        <p:spPr>
          <a:xfrm>
            <a:off x="3030978" y="5143519"/>
            <a:ext cx="3026564" cy="5136010"/>
          </a:xfrm>
          <a:custGeom>
            <a:avLst/>
            <a:gdLst/>
            <a:ahLst/>
            <a:cxnLst/>
            <a:rect l="l" t="t" r="r" b="b"/>
            <a:pathLst>
              <a:path w="3668563" h="6225467" extrusionOk="0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12" scaled="0"/>
          </a:gra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469950" y="2608296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 i="0" u="none" strike="noStrike" cap="none"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469950" y="4029695"/>
            <a:ext cx="89727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»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3055975" y="7500"/>
            <a:ext cx="2976600" cy="5211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5"/>
          <p:cNvSpPr>
            <a:spLocks noGrp="1"/>
          </p:cNvSpPr>
          <p:nvPr>
            <p:ph type="pic" idx="3"/>
          </p:nvPr>
        </p:nvSpPr>
        <p:spPr>
          <a:xfrm>
            <a:off x="29400" y="5218800"/>
            <a:ext cx="2976600" cy="5060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/>
          <a:srcRect b="12907"/>
          <a:stretch>
            <a:fillRect/>
          </a:stretch>
        </p:blipFill>
        <p:spPr>
          <a:xfrm>
            <a:off x="-111125" y="-79375"/>
            <a:ext cx="18399124" cy="104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028700" y="1218400"/>
            <a:ext cx="162306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Raleway"/>
              <a:buNone/>
              <a:defRPr sz="125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9pPr>
          </a:lstStyle>
          <a:p/>
        </p:txBody>
      </p:sp>
      <p:sp>
        <p:nvSpPr>
          <p:cNvPr id="39" name="Google Shape;39;p6"/>
          <p:cNvSpPr txBox="1">
            <a:spLocks noGrp="1"/>
          </p:cNvSpPr>
          <p:nvPr>
            <p:ph type="title" idx="2"/>
          </p:nvPr>
        </p:nvSpPr>
        <p:spPr>
          <a:xfrm>
            <a:off x="1028700" y="8990800"/>
            <a:ext cx="4706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 panose="02000503000000020004"/>
              <a:buNone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 panose="02000503000000020004"/>
              <a:buNone/>
              <a:defRPr sz="200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/>
          <a:srcRect b="68109"/>
          <a:stretch>
            <a:fillRect/>
          </a:stretch>
        </p:blipFill>
        <p:spPr>
          <a:xfrm>
            <a:off x="0" y="6542518"/>
            <a:ext cx="18288000" cy="37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07225" y="596121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07225" y="2231850"/>
            <a:ext cx="8049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»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9511815" y="2231850"/>
            <a:ext cx="8049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»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lt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/>
          <a:srcRect t="78345"/>
          <a:stretch>
            <a:fillRect/>
          </a:stretch>
        </p:blipFill>
        <p:spPr>
          <a:xfrm>
            <a:off x="0" y="0"/>
            <a:ext cx="18288000" cy="25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5029250" y="969996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 i="0" u="none" strike="noStrike" cap="none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8"/>
          <p:cNvSpPr>
            <a:spLocks noGrp="1"/>
          </p:cNvSpPr>
          <p:nvPr>
            <p:ph type="pic" idx="2"/>
          </p:nvPr>
        </p:nvSpPr>
        <p:spPr>
          <a:xfrm>
            <a:off x="1129950" y="3325800"/>
            <a:ext cx="41910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8"/>
          <p:cNvSpPr>
            <a:spLocks noGrp="1"/>
          </p:cNvSpPr>
          <p:nvPr>
            <p:ph type="pic" idx="3"/>
          </p:nvPr>
        </p:nvSpPr>
        <p:spPr>
          <a:xfrm>
            <a:off x="7048450" y="3325800"/>
            <a:ext cx="41910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8"/>
          <p:cNvSpPr>
            <a:spLocks noGrp="1"/>
          </p:cNvSpPr>
          <p:nvPr>
            <p:ph type="pic" idx="4"/>
          </p:nvPr>
        </p:nvSpPr>
        <p:spPr>
          <a:xfrm>
            <a:off x="12966950" y="3325800"/>
            <a:ext cx="41910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719250" y="6707200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»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637750" y="6707200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 rtl="0">
              <a:spcBef>
                <a:spcPts val="48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»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12556250" y="6707200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 rtl="0">
              <a:spcBef>
                <a:spcPts val="48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»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/>
          <a:srcRect l="25255" t="17574" b="17574"/>
          <a:stretch>
            <a:fillRect/>
          </a:stretch>
        </p:blipFill>
        <p:spPr>
          <a:xfrm>
            <a:off x="0" y="0"/>
            <a:ext cx="9175751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219250" y="3832725"/>
            <a:ext cx="5293500" cy="27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 i="0" u="none" strike="noStrike" cap="none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0982425" y="3778275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»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0"/>
          <p:cNvGrpSpPr/>
          <p:nvPr/>
        </p:nvGrpSpPr>
        <p:grpSpPr>
          <a:xfrm rot="5400000">
            <a:off x="8987605" y="270730"/>
            <a:ext cx="1029933" cy="19005074"/>
            <a:chOff x="0" y="-47625"/>
            <a:chExt cx="68400" cy="1262175"/>
          </a:xfrm>
        </p:grpSpPr>
        <p:sp>
          <p:nvSpPr>
            <p:cNvPr id="60" name="Google Shape;60;p10"/>
            <p:cNvSpPr/>
            <p:nvPr/>
          </p:nvSpPr>
          <p:spPr>
            <a:xfrm>
              <a:off x="0" y="0"/>
              <a:ext cx="68318" cy="1214550"/>
            </a:xfrm>
            <a:custGeom>
              <a:avLst/>
              <a:gdLst/>
              <a:ahLst/>
              <a:cxnLst/>
              <a:rect l="l" t="t" r="r" b="b"/>
              <a:pathLst>
                <a:path w="68318" h="1214550" extrusionOk="0">
                  <a:moveTo>
                    <a:pt x="0" y="0"/>
                  </a:moveTo>
                  <a:lnTo>
                    <a:pt x="68318" y="0"/>
                  </a:lnTo>
                  <a:lnTo>
                    <a:pt x="68318" y="1214550"/>
                  </a:lnTo>
                  <a:lnTo>
                    <a:pt x="0" y="121455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0"/>
            <p:cNvSpPr txBox="1"/>
            <p:nvPr/>
          </p:nvSpPr>
          <p:spPr>
            <a:xfrm>
              <a:off x="0" y="-47625"/>
              <a:ext cx="684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171550" y="953346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 i="0" u="none" strike="noStrike" cap="none"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171550" y="2910520"/>
            <a:ext cx="89727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–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»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 panose="02000503000000020004"/>
              <a:buChar char="•"/>
              <a:defRPr sz="2000" i="0" u="none" strike="noStrike" cap="none"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842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2pPr>
            <a:lvl3pPr marL="1371600" marR="0" lvl="2" indent="-355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 panose="02000503000000020004"/>
              <a:buChar char="–"/>
              <a:defRPr sz="2000" i="0" u="none" strike="noStrike" cap="none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 panose="02000503000000020004"/>
              <a:buChar char="»"/>
              <a:defRPr sz="2000" i="0" u="none" strike="noStrike" cap="none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 panose="02000503000000020004"/>
              <a:buChar char="•"/>
              <a:defRPr sz="2000" i="0" u="none" strike="noStrike" cap="none">
                <a:solidFill>
                  <a:schemeClr val="dk1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jpe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youtu.be/fqvTWF4d_FY" TargetMode="External"/><Relationship Id="rId2" Type="http://schemas.openxmlformats.org/officeDocument/2006/relationships/image" Target="../media/image24.jpe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/>
          <p:nvPr/>
        </p:nvSpPr>
        <p:spPr>
          <a:xfrm>
            <a:off x="-88524" y="-8123981"/>
            <a:ext cx="18465048" cy="12019067"/>
          </a:xfrm>
          <a:custGeom>
            <a:avLst/>
            <a:gdLst/>
            <a:ahLst/>
            <a:cxnLst/>
            <a:rect l="l" t="t" r="r" b="b"/>
            <a:pathLst>
              <a:path w="18465048" h="12019067" extrusionOk="0">
                <a:moveTo>
                  <a:pt x="0" y="0"/>
                </a:moveTo>
                <a:lnTo>
                  <a:pt x="18465048" y="0"/>
                </a:lnTo>
                <a:lnTo>
                  <a:pt x="18465048" y="12019068"/>
                </a:lnTo>
                <a:lnTo>
                  <a:pt x="0" y="12019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cxnSp>
        <p:nvCxnSpPr>
          <p:cNvPr id="76" name="Google Shape;76;p12"/>
          <p:cNvCxnSpPr/>
          <p:nvPr/>
        </p:nvCxnSpPr>
        <p:spPr>
          <a:xfrm>
            <a:off x="1028700" y="8794531"/>
            <a:ext cx="1623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2"/>
          <p:cNvSpPr txBox="1"/>
          <p:nvPr/>
        </p:nvSpPr>
        <p:spPr>
          <a:xfrm>
            <a:off x="0" y="3115721"/>
            <a:ext cx="17625410" cy="5078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SMART CLASSROOM</a:t>
            </a:r>
            <a:endParaRPr lang="en-US" sz="125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lnSpc>
                <a:spcPct val="200000"/>
              </a:lnSpc>
            </a:pPr>
            <a:r>
              <a:rPr lang="en-US" sz="4000" dirty="0"/>
              <a:t>    IoT-Based </a:t>
            </a:r>
            <a:r>
              <a:rPr lang="en-US" sz="4000" dirty="0">
                <a:sym typeface="+mn-ea"/>
              </a:rPr>
              <a:t>Motion,</a:t>
            </a:r>
            <a:r>
              <a:rPr lang="en-US" sz="4000" dirty="0"/>
              <a:t>Temperature, Humidity and Noise Monitoring</a:t>
            </a:r>
            <a:endParaRPr lang="en-US" sz="40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8" name="Google Shape;78;p12"/>
          <p:cNvSpPr txBox="1"/>
          <p:nvPr/>
        </p:nvSpPr>
        <p:spPr>
          <a:xfrm>
            <a:off x="538842" y="8963024"/>
            <a:ext cx="5417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ITEE</a:t>
            </a:r>
            <a:endParaRPr dirty="0">
              <a:solidFill>
                <a:srgbClr val="888888"/>
              </a:solidFill>
            </a:endParaRPr>
          </a:p>
        </p:txBody>
      </p:sp>
      <p:sp>
        <p:nvSpPr>
          <p:cNvPr id="79" name="Google Shape;79;p12"/>
          <p:cNvSpPr txBox="1"/>
          <p:nvPr/>
        </p:nvSpPr>
        <p:spPr>
          <a:xfrm>
            <a:off x="11176093" y="8963025"/>
            <a:ext cx="60831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888888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SUMMER PROGRAM</a:t>
            </a:r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 rotWithShape="1">
          <a:blip r:embed="rId1"/>
          <a:srcRect l="25255" t="17574" b="17574"/>
          <a:stretch>
            <a:fillRect/>
          </a:stretch>
        </p:blipFill>
        <p:spPr>
          <a:xfrm>
            <a:off x="1" y="0"/>
            <a:ext cx="6580414" cy="1046661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195943" y="3765544"/>
            <a:ext cx="6172199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System Architecture</a:t>
            </a:r>
            <a:endParaRPr sz="1050" b="1" dirty="0"/>
          </a:p>
        </p:txBody>
      </p:sp>
      <p:sp>
        <p:nvSpPr>
          <p:cNvPr id="2" name="Rectangle 1"/>
          <p:cNvSpPr/>
          <p:nvPr/>
        </p:nvSpPr>
        <p:spPr>
          <a:xfrm>
            <a:off x="8408894" y="0"/>
            <a:ext cx="9879105" cy="10287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 rotWithShape="1">
          <a:blip r:embed="rId1"/>
          <a:srcRect l="25255" t="17574" b="17574"/>
          <a:stretch>
            <a:fillRect/>
          </a:stretch>
        </p:blipFill>
        <p:spPr>
          <a:xfrm>
            <a:off x="1" y="0"/>
            <a:ext cx="6060140" cy="1046661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195943" y="3765544"/>
            <a:ext cx="6172199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Circuit Diagram</a:t>
            </a:r>
            <a:endParaRPr sz="1050" b="1" dirty="0"/>
          </a:p>
        </p:txBody>
      </p:sp>
      <p:sp>
        <p:nvSpPr>
          <p:cNvPr id="3" name="Rectangle 2"/>
          <p:cNvSpPr/>
          <p:nvPr/>
        </p:nvSpPr>
        <p:spPr>
          <a:xfrm>
            <a:off x="6060141" y="0"/>
            <a:ext cx="12227859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 rotWithShape="1">
          <a:blip r:embed="rId1"/>
          <a:srcRect l="25255" t="17574" b="17574"/>
          <a:stretch>
            <a:fillRect/>
          </a:stretch>
        </p:blipFill>
        <p:spPr>
          <a:xfrm rot="10800000">
            <a:off x="12120282" y="0"/>
            <a:ext cx="616771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83730" y="3577983"/>
            <a:ext cx="5785104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System Logic</a:t>
            </a:r>
            <a:endParaRPr sz="1050" b="1" dirty="0"/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3645" r="3645"/>
          <a:stretch>
            <a:fillRect/>
          </a:stretch>
        </p:blipFill>
        <p:spPr>
          <a:xfrm>
            <a:off x="1036357" y="21981"/>
            <a:ext cx="6727078" cy="10265019"/>
          </a:xfrm>
        </p:spPr>
      </p:pic>
      <p:sp>
        <p:nvSpPr>
          <p:cNvPr id="13" name="Google Shape;185;p20"/>
          <p:cNvSpPr txBox="1"/>
          <p:nvPr/>
        </p:nvSpPr>
        <p:spPr>
          <a:xfrm>
            <a:off x="12961685" y="3747615"/>
            <a:ext cx="4465703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System </a:t>
            </a:r>
            <a:endParaRPr lang="en-US" sz="80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latin typeface="Raleway"/>
                <a:sym typeface="Raleway"/>
              </a:rPr>
              <a:t>Logic</a:t>
            </a:r>
            <a:endParaRPr sz="105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>
            <a:off x="1846729" y="2868706"/>
            <a:ext cx="1885380" cy="1715267"/>
            <a:chOff x="0" y="0"/>
            <a:chExt cx="812800" cy="812800"/>
          </a:xfrm>
        </p:grpSpPr>
        <p:sp>
          <p:nvSpPr>
            <p:cNvPr id="192" name="Google Shape;192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3" name="Google Shape;193;p21"/>
            <p:cNvSpPr txBox="1"/>
            <p:nvPr/>
          </p:nvSpPr>
          <p:spPr>
            <a:xfrm>
              <a:off x="190500" y="142875"/>
              <a:ext cx="431800" cy="479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13846578" y="2907764"/>
            <a:ext cx="1885380" cy="1634862"/>
            <a:chOff x="0" y="0"/>
            <a:chExt cx="812800" cy="774700"/>
          </a:xfrm>
        </p:grpSpPr>
        <p:sp>
          <p:nvSpPr>
            <p:cNvPr id="195" name="Google Shape;195;p21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 extrusionOk="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6" name="Google Shape;196;p21"/>
            <p:cNvSpPr txBox="1"/>
            <p:nvPr/>
          </p:nvSpPr>
          <p:spPr>
            <a:xfrm>
              <a:off x="228600" y="219075"/>
              <a:ext cx="355600" cy="390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97" name="Google Shape;197;p21"/>
          <p:cNvGrpSpPr/>
          <p:nvPr/>
        </p:nvGrpSpPr>
        <p:grpSpPr>
          <a:xfrm>
            <a:off x="8201309" y="2868706"/>
            <a:ext cx="1885380" cy="1715267"/>
            <a:chOff x="0" y="0"/>
            <a:chExt cx="812800" cy="812800"/>
          </a:xfrm>
        </p:grpSpPr>
        <p:sp>
          <p:nvSpPr>
            <p:cNvPr id="198" name="Google Shape;198;p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812800"/>
                  </a:lnTo>
                  <a:lnTo>
                    <a:pt x="0" y="812800"/>
                  </a:lnTo>
                  <a:lnTo>
                    <a:pt x="406400" y="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9" name="Google Shape;199;p21"/>
            <p:cNvSpPr txBox="1"/>
            <p:nvPr/>
          </p:nvSpPr>
          <p:spPr>
            <a:xfrm>
              <a:off x="127000" y="329746"/>
              <a:ext cx="558800" cy="424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02" name="Google Shape;202;p21"/>
          <p:cNvSpPr txBox="1"/>
          <p:nvPr/>
        </p:nvSpPr>
        <p:spPr>
          <a:xfrm>
            <a:off x="5688705" y="1019175"/>
            <a:ext cx="847553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Finding </a:t>
            </a:r>
            <a:r>
              <a:rPr lang="en-US" sz="72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&amp; </a:t>
            </a:r>
            <a:r>
              <a:rPr lang="en-US" sz="72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800" dirty="0"/>
          </a:p>
        </p:txBody>
      </p:sp>
      <p:sp>
        <p:nvSpPr>
          <p:cNvPr id="173" name="Google Shape;173;p19"/>
          <p:cNvSpPr txBox="1"/>
          <p:nvPr/>
        </p:nvSpPr>
        <p:spPr>
          <a:xfrm>
            <a:off x="168741" y="5491107"/>
            <a:ext cx="5954773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ESP32-based IoT system monitoring temp, humidity, motion, noise.</a:t>
            </a:r>
            <a:endParaRPr lang="en-US" sz="3200" b="0" i="0" u="none" strike="noStrike" cap="none" dirty="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" name="Google Shape;173;p19"/>
          <p:cNvSpPr txBox="1"/>
          <p:nvPr/>
        </p:nvSpPr>
        <p:spPr>
          <a:xfrm>
            <a:off x="6884894" y="4583973"/>
            <a:ext cx="5403272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3200" b="0" i="0" u="none" strike="noStrike" cap="none" dirty="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R="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Automated AC/Heater control based on motion and temperature.</a:t>
            </a:r>
            <a:endParaRPr lang="en-US" sz="3200" b="0" i="0" u="none" strike="noStrike" cap="none" dirty="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5" name="Google Shape;173;p19"/>
          <p:cNvSpPr txBox="1"/>
          <p:nvPr/>
        </p:nvSpPr>
        <p:spPr>
          <a:xfrm>
            <a:off x="13031429" y="5803115"/>
            <a:ext cx="4743455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Firebase cloud logging for real-time dashboard.</a:t>
            </a:r>
            <a:endParaRPr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/>
        </p:nvSpPr>
        <p:spPr>
          <a:xfrm>
            <a:off x="670091" y="570693"/>
            <a:ext cx="1256181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Smart Class Room</a:t>
            </a:r>
            <a:endParaRPr lang="en-US" sz="48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-88524" y="9239250"/>
            <a:ext cx="18465048" cy="12019067"/>
          </a:xfrm>
          <a:custGeom>
            <a:avLst/>
            <a:gdLst/>
            <a:ahLst/>
            <a:cxnLst/>
            <a:rect l="l" t="t" r="r" b="b"/>
            <a:pathLst>
              <a:path w="18465048" h="12019067" extrusionOk="0">
                <a:moveTo>
                  <a:pt x="0" y="0"/>
                </a:moveTo>
                <a:lnTo>
                  <a:pt x="18465048" y="0"/>
                </a:lnTo>
                <a:lnTo>
                  <a:pt x="18465048" y="12019067"/>
                </a:lnTo>
                <a:lnTo>
                  <a:pt x="0" y="12019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1829435"/>
            <a:ext cx="11142345" cy="7219950"/>
          </a:xfrm>
          <a:prstGeom prst="rect">
            <a:avLst/>
          </a:prstGeom>
        </p:spPr>
      </p:pic>
      <p:sp>
        <p:nvSpPr>
          <p:cNvPr id="6" name="Google Shape;214;p22"/>
          <p:cNvSpPr txBox="1"/>
          <p:nvPr/>
        </p:nvSpPr>
        <p:spPr>
          <a:xfrm>
            <a:off x="669925" y="4479290"/>
            <a:ext cx="5167630" cy="66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r:id="rId3" tooltip="" action="ppaction://hlinkfile">
                  <a:extLst>
                    <a:ext uri="{DAF060AB-1E55-43B9-8AAB-6FB025537F2F}">
                      <wpsdc:hlinkClr xmlns:wpsdc="http://www.wps.cn/officeDocument/2017/drawingmlCustomData" val="0000FF"/>
                      <wpsdc:folHlinkClr xmlns:wpsdc="http://www.wps.cn/officeDocument/2017/drawingmlCustomData" val="800080"/>
                      <wpsdc:hlinkUnderline xmlns:wpsdc="http://www.wps.cn/officeDocument/2017/drawingmlCustomData" val="1"/>
                    </a:ext>
                  </a:extLst>
                </a:hlinkClick>
              </a:rPr>
              <a:t>Play Video</a:t>
            </a:r>
            <a:endParaRPr lang="en-US" sz="3600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/>
        </p:nvSpPr>
        <p:spPr>
          <a:xfrm>
            <a:off x="1028680" y="724573"/>
            <a:ext cx="513932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Smart Class Dashboard</a:t>
            </a:r>
            <a:endParaRPr b="1" dirty="0"/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1"/>
          <a:srcRect/>
          <a:stretch>
            <a:fillRect/>
          </a:stretch>
        </p:blipFill>
        <p:spPr>
          <a:xfrm>
            <a:off x="6305836" y="921703"/>
            <a:ext cx="11949234" cy="8443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2"/>
          <p:cNvSpPr/>
          <p:nvPr/>
        </p:nvSpPr>
        <p:spPr>
          <a:xfrm>
            <a:off x="-88524" y="9239250"/>
            <a:ext cx="18465048" cy="12019067"/>
          </a:xfrm>
          <a:custGeom>
            <a:avLst/>
            <a:gdLst/>
            <a:ahLst/>
            <a:cxnLst/>
            <a:rect l="l" t="t" r="r" b="b"/>
            <a:pathLst>
              <a:path w="18465048" h="12019067" extrusionOk="0">
                <a:moveTo>
                  <a:pt x="0" y="0"/>
                </a:moveTo>
                <a:lnTo>
                  <a:pt x="18465048" y="0"/>
                </a:lnTo>
                <a:lnTo>
                  <a:pt x="18465048" y="12019067"/>
                </a:lnTo>
                <a:lnTo>
                  <a:pt x="0" y="12019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49" y="3293103"/>
            <a:ext cx="4637014" cy="47400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st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7875" y="2513330"/>
            <a:ext cx="9796780" cy="6564630"/>
          </a:xfrm>
          <a:prstGeom prst="rect">
            <a:avLst/>
          </a:prstGeom>
        </p:spPr>
      </p:pic>
      <p:grpSp>
        <p:nvGrpSpPr>
          <p:cNvPr id="237" name="Google Shape;237;p24"/>
          <p:cNvGrpSpPr/>
          <p:nvPr/>
        </p:nvGrpSpPr>
        <p:grpSpPr>
          <a:xfrm>
            <a:off x="1028700" y="3971233"/>
            <a:ext cx="1031875" cy="883961"/>
            <a:chOff x="0" y="0"/>
            <a:chExt cx="948807" cy="812800"/>
          </a:xfrm>
        </p:grpSpPr>
        <p:sp>
          <p:nvSpPr>
            <p:cNvPr id="238" name="Google Shape;238;p24"/>
            <p:cNvSpPr/>
            <p:nvPr/>
          </p:nvSpPr>
          <p:spPr>
            <a:xfrm>
              <a:off x="0" y="0"/>
              <a:ext cx="948807" cy="812800"/>
            </a:xfrm>
            <a:custGeom>
              <a:avLst/>
              <a:gdLst/>
              <a:ahLst/>
              <a:cxnLst/>
              <a:rect l="l" t="t" r="r" b="b"/>
              <a:pathLst>
                <a:path w="948807" h="812800" extrusionOk="0">
                  <a:moveTo>
                    <a:pt x="948807" y="406400"/>
                  </a:moveTo>
                  <a:lnTo>
                    <a:pt x="542407" y="0"/>
                  </a:lnTo>
                  <a:lnTo>
                    <a:pt x="5424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42407" y="609600"/>
                  </a:lnTo>
                  <a:lnTo>
                    <a:pt x="542407" y="812800"/>
                  </a:lnTo>
                  <a:lnTo>
                    <a:pt x="948807" y="40640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B7D0DD"/>
                </a:gs>
                <a:gs pos="100000">
                  <a:srgbClr val="FBFFE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39" name="Google Shape;239;p24"/>
            <p:cNvSpPr txBox="1"/>
            <p:nvPr/>
          </p:nvSpPr>
          <p:spPr>
            <a:xfrm>
              <a:off x="0" y="155575"/>
              <a:ext cx="847207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40" name="Google Shape;240;p24"/>
          <p:cNvSpPr txBox="1"/>
          <p:nvPr/>
        </p:nvSpPr>
        <p:spPr>
          <a:xfrm>
            <a:off x="2253615" y="3750945"/>
            <a:ext cx="6031865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Insufficient memory limiting BLE integration</a:t>
            </a:r>
            <a:endParaRPr dirty="0"/>
          </a:p>
        </p:txBody>
      </p:sp>
      <p:sp>
        <p:nvSpPr>
          <p:cNvPr id="242" name="Google Shape;242;p24"/>
          <p:cNvSpPr txBox="1"/>
          <p:nvPr/>
        </p:nvSpPr>
        <p:spPr>
          <a:xfrm>
            <a:off x="2253615" y="5752465"/>
            <a:ext cx="5624195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Inter" panose="02000503000000020004"/>
                <a:ea typeface="Inter" panose="02000503000000020004"/>
                <a:sym typeface="Inter" panose="02000503000000020004"/>
              </a:rPr>
              <a:t>Integration of Teacher Notification</a:t>
            </a:r>
            <a:endParaRPr dirty="0"/>
          </a:p>
        </p:txBody>
      </p:sp>
      <p:sp>
        <p:nvSpPr>
          <p:cNvPr id="244" name="Google Shape;244;p24"/>
          <p:cNvSpPr txBox="1"/>
          <p:nvPr/>
        </p:nvSpPr>
        <p:spPr>
          <a:xfrm>
            <a:off x="2253615" y="7901940"/>
            <a:ext cx="5512435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Machine Learning for voice activation</a:t>
            </a:r>
            <a:endParaRPr dirty="0"/>
          </a:p>
        </p:txBody>
      </p:sp>
      <p:sp>
        <p:nvSpPr>
          <p:cNvPr id="246" name="Google Shape;246;p24"/>
          <p:cNvSpPr txBox="1"/>
          <p:nvPr/>
        </p:nvSpPr>
        <p:spPr>
          <a:xfrm>
            <a:off x="535806" y="377023"/>
            <a:ext cx="1092042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dirty="0">
                <a:latin typeface="Raleway"/>
                <a:sym typeface="Raleway"/>
              </a:rPr>
              <a:t>Challenges &amp; Future Works</a:t>
            </a:r>
            <a:endParaRPr dirty="0"/>
          </a:p>
        </p:txBody>
      </p:sp>
      <p:grpSp>
        <p:nvGrpSpPr>
          <p:cNvPr id="247" name="Google Shape;247;p24"/>
          <p:cNvGrpSpPr/>
          <p:nvPr/>
        </p:nvGrpSpPr>
        <p:grpSpPr>
          <a:xfrm>
            <a:off x="1028700" y="5856189"/>
            <a:ext cx="1031875" cy="883961"/>
            <a:chOff x="0" y="0"/>
            <a:chExt cx="948807" cy="812800"/>
          </a:xfrm>
        </p:grpSpPr>
        <p:sp>
          <p:nvSpPr>
            <p:cNvPr id="248" name="Google Shape;248;p24"/>
            <p:cNvSpPr/>
            <p:nvPr/>
          </p:nvSpPr>
          <p:spPr>
            <a:xfrm>
              <a:off x="0" y="0"/>
              <a:ext cx="948807" cy="812800"/>
            </a:xfrm>
            <a:custGeom>
              <a:avLst/>
              <a:gdLst/>
              <a:ahLst/>
              <a:cxnLst/>
              <a:rect l="l" t="t" r="r" b="b"/>
              <a:pathLst>
                <a:path w="948807" h="812800" extrusionOk="0">
                  <a:moveTo>
                    <a:pt x="948807" y="406400"/>
                  </a:moveTo>
                  <a:lnTo>
                    <a:pt x="542407" y="0"/>
                  </a:lnTo>
                  <a:lnTo>
                    <a:pt x="5424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42407" y="609600"/>
                  </a:lnTo>
                  <a:lnTo>
                    <a:pt x="542407" y="812800"/>
                  </a:lnTo>
                  <a:lnTo>
                    <a:pt x="948807" y="40640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B7D0DD"/>
                </a:gs>
                <a:gs pos="100000">
                  <a:srgbClr val="FBFFE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49" name="Google Shape;249;p24"/>
            <p:cNvSpPr txBox="1"/>
            <p:nvPr/>
          </p:nvSpPr>
          <p:spPr>
            <a:xfrm>
              <a:off x="0" y="155575"/>
              <a:ext cx="847207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50" name="Google Shape;250;p24"/>
          <p:cNvGrpSpPr/>
          <p:nvPr/>
        </p:nvGrpSpPr>
        <p:grpSpPr>
          <a:xfrm>
            <a:off x="1028700" y="7901723"/>
            <a:ext cx="1031875" cy="883961"/>
            <a:chOff x="0" y="0"/>
            <a:chExt cx="948807" cy="812800"/>
          </a:xfrm>
        </p:grpSpPr>
        <p:sp>
          <p:nvSpPr>
            <p:cNvPr id="251" name="Google Shape;251;p24"/>
            <p:cNvSpPr/>
            <p:nvPr/>
          </p:nvSpPr>
          <p:spPr>
            <a:xfrm>
              <a:off x="0" y="0"/>
              <a:ext cx="948807" cy="812800"/>
            </a:xfrm>
            <a:custGeom>
              <a:avLst/>
              <a:gdLst/>
              <a:ahLst/>
              <a:cxnLst/>
              <a:rect l="l" t="t" r="r" b="b"/>
              <a:pathLst>
                <a:path w="948807" h="812800" extrusionOk="0">
                  <a:moveTo>
                    <a:pt x="948807" y="406400"/>
                  </a:moveTo>
                  <a:lnTo>
                    <a:pt x="542407" y="0"/>
                  </a:lnTo>
                  <a:lnTo>
                    <a:pt x="542407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42407" y="609600"/>
                  </a:lnTo>
                  <a:lnTo>
                    <a:pt x="542407" y="812800"/>
                  </a:lnTo>
                  <a:lnTo>
                    <a:pt x="948807" y="40640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B7D0DD"/>
                </a:gs>
                <a:gs pos="100000">
                  <a:srgbClr val="FBFFE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52" name="Google Shape;252;p24"/>
            <p:cNvSpPr txBox="1"/>
            <p:nvPr/>
          </p:nvSpPr>
          <p:spPr>
            <a:xfrm>
              <a:off x="0" y="155575"/>
              <a:ext cx="847207" cy="454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3"/>
          <p:cNvPicPr preferRelativeResize="0"/>
          <p:nvPr/>
        </p:nvPicPr>
        <p:blipFill rotWithShape="1">
          <a:blip r:embed="rId1"/>
          <a:srcRect t="55593" b="1622"/>
          <a:stretch>
            <a:fillRect/>
          </a:stretch>
        </p:blipFill>
        <p:spPr>
          <a:xfrm>
            <a:off x="0" y="5143500"/>
            <a:ext cx="1828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/>
        </p:nvSpPr>
        <p:spPr>
          <a:xfrm>
            <a:off x="1822516" y="1019175"/>
            <a:ext cx="7784968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lang="en-US" sz="88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10283414" y="1427098"/>
            <a:ext cx="8004586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Wi-Fi connectivity, Firebase real-time database, motion detection, temperature and humidity sensing, AC and heater control, and noise level monitoring into a smart classroom system for improved monitoring and energy conservation.</a:t>
            </a:r>
            <a:endParaRPr dirty="0"/>
          </a:p>
        </p:txBody>
      </p:sp>
      <p:grpSp>
        <p:nvGrpSpPr>
          <p:cNvPr id="225" name="Google Shape;225;p23"/>
          <p:cNvGrpSpPr/>
          <p:nvPr/>
        </p:nvGrpSpPr>
        <p:grpSpPr>
          <a:xfrm>
            <a:off x="-306977" y="-717110"/>
            <a:ext cx="45719" cy="11004110"/>
            <a:chOff x="0" y="-47625"/>
            <a:chExt cx="68318" cy="730809"/>
          </a:xfrm>
        </p:grpSpPr>
        <p:sp>
          <p:nvSpPr>
            <p:cNvPr id="226" name="Google Shape;226;p23"/>
            <p:cNvSpPr/>
            <p:nvPr/>
          </p:nvSpPr>
          <p:spPr>
            <a:xfrm>
              <a:off x="0" y="0"/>
              <a:ext cx="68318" cy="683184"/>
            </a:xfrm>
            <a:custGeom>
              <a:avLst/>
              <a:gdLst/>
              <a:ahLst/>
              <a:cxnLst/>
              <a:rect l="l" t="t" r="r" b="b"/>
              <a:pathLst>
                <a:path w="68318" h="683184" extrusionOk="0">
                  <a:moveTo>
                    <a:pt x="0" y="0"/>
                  </a:moveTo>
                  <a:lnTo>
                    <a:pt x="68318" y="0"/>
                  </a:lnTo>
                  <a:lnTo>
                    <a:pt x="68318" y="683184"/>
                  </a:lnTo>
                  <a:lnTo>
                    <a:pt x="0" y="683184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7" name="Google Shape;227;p23"/>
            <p:cNvSpPr txBox="1"/>
            <p:nvPr/>
          </p:nvSpPr>
          <p:spPr>
            <a:xfrm>
              <a:off x="0" y="-47625"/>
              <a:ext cx="68318" cy="730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5"/>
          <p:cNvGrpSpPr/>
          <p:nvPr/>
        </p:nvGrpSpPr>
        <p:grpSpPr>
          <a:xfrm>
            <a:off x="0" y="4877878"/>
            <a:ext cx="18288000" cy="5499532"/>
            <a:chOff x="0" y="-47625"/>
            <a:chExt cx="4816593" cy="1448437"/>
          </a:xfrm>
        </p:grpSpPr>
        <p:sp>
          <p:nvSpPr>
            <p:cNvPr id="259" name="Google Shape;259;p25"/>
            <p:cNvSpPr/>
            <p:nvPr/>
          </p:nvSpPr>
          <p:spPr>
            <a:xfrm>
              <a:off x="0" y="0"/>
              <a:ext cx="4816592" cy="1400811"/>
            </a:xfrm>
            <a:custGeom>
              <a:avLst/>
              <a:gdLst/>
              <a:ahLst/>
              <a:cxnLst/>
              <a:rect l="l" t="t" r="r" b="b"/>
              <a:pathLst>
                <a:path w="4816592" h="140081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400811"/>
                  </a:lnTo>
                  <a:lnTo>
                    <a:pt x="0" y="1400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0" name="Google Shape;260;p25"/>
            <p:cNvSpPr txBox="1"/>
            <p:nvPr/>
          </p:nvSpPr>
          <p:spPr>
            <a:xfrm>
              <a:off x="0" y="-47625"/>
              <a:ext cx="4816593" cy="1448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1" name="Google Shape;261;p25"/>
          <p:cNvGrpSpPr/>
          <p:nvPr/>
        </p:nvGrpSpPr>
        <p:grpSpPr>
          <a:xfrm>
            <a:off x="15606636" y="1266149"/>
            <a:ext cx="1652664" cy="1652664"/>
            <a:chOff x="0" y="0"/>
            <a:chExt cx="812800" cy="812800"/>
          </a:xfrm>
        </p:grpSpPr>
        <p:sp>
          <p:nvSpPr>
            <p:cNvPr id="262" name="Google Shape;26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3" name="Google Shape;263;p25"/>
            <p:cNvSpPr txBox="1"/>
            <p:nvPr/>
          </p:nvSpPr>
          <p:spPr>
            <a:xfrm>
              <a:off x="127000" y="79375"/>
              <a:ext cx="558800" cy="606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4" name="Google Shape;264;p25"/>
          <p:cNvGrpSpPr/>
          <p:nvPr/>
        </p:nvGrpSpPr>
        <p:grpSpPr>
          <a:xfrm rot="-5400000">
            <a:off x="13720106" y="1266149"/>
            <a:ext cx="1652664" cy="1652664"/>
            <a:chOff x="0" y="0"/>
            <a:chExt cx="812800" cy="812800"/>
          </a:xfrm>
        </p:grpSpPr>
        <p:sp>
          <p:nvSpPr>
            <p:cNvPr id="265" name="Google Shape;265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7" name="Google Shape;267;p25"/>
          <p:cNvGrpSpPr/>
          <p:nvPr/>
        </p:nvGrpSpPr>
        <p:grpSpPr>
          <a:xfrm>
            <a:off x="11834163" y="1266149"/>
            <a:ext cx="1652076" cy="1652664"/>
            <a:chOff x="0" y="0"/>
            <a:chExt cx="710947" cy="711200"/>
          </a:xfrm>
        </p:grpSpPr>
        <p:sp>
          <p:nvSpPr>
            <p:cNvPr id="268" name="Google Shape;268;p25"/>
            <p:cNvSpPr/>
            <p:nvPr/>
          </p:nvSpPr>
          <p:spPr>
            <a:xfrm>
              <a:off x="0" y="0"/>
              <a:ext cx="710947" cy="711200"/>
            </a:xfrm>
            <a:custGeom>
              <a:avLst/>
              <a:gdLst/>
              <a:ahLst/>
              <a:cxnLst/>
              <a:rect l="l" t="t" r="r" b="b"/>
              <a:pathLst>
                <a:path w="710947" h="711200" extrusionOk="0">
                  <a:moveTo>
                    <a:pt x="355474" y="0"/>
                  </a:moveTo>
                  <a:lnTo>
                    <a:pt x="710947" y="711200"/>
                  </a:lnTo>
                  <a:lnTo>
                    <a:pt x="0" y="711200"/>
                  </a:lnTo>
                  <a:lnTo>
                    <a:pt x="355474" y="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B7D0DD"/>
                </a:gs>
                <a:gs pos="100000">
                  <a:srgbClr val="FBFFE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69" name="Google Shape;269;p25"/>
            <p:cNvSpPr txBox="1"/>
            <p:nvPr/>
          </p:nvSpPr>
          <p:spPr>
            <a:xfrm>
              <a:off x="111086" y="282575"/>
              <a:ext cx="488776" cy="377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70" name="Google Shape;270;p25"/>
          <p:cNvSpPr txBox="1"/>
          <p:nvPr/>
        </p:nvSpPr>
        <p:spPr>
          <a:xfrm>
            <a:off x="1028700" y="1276350"/>
            <a:ext cx="8794895" cy="215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1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dirty="0"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2220685" y="6665193"/>
            <a:ext cx="7830512" cy="1924903"/>
            <a:chOff x="0" y="-47625"/>
            <a:chExt cx="881508" cy="216693"/>
          </a:xfrm>
        </p:grpSpPr>
        <p:sp>
          <p:nvSpPr>
            <p:cNvPr id="272" name="Google Shape;272;p25"/>
            <p:cNvSpPr/>
            <p:nvPr/>
          </p:nvSpPr>
          <p:spPr>
            <a:xfrm>
              <a:off x="0" y="0"/>
              <a:ext cx="881508" cy="169068"/>
            </a:xfrm>
            <a:custGeom>
              <a:avLst/>
              <a:gdLst/>
              <a:ahLst/>
              <a:cxnLst/>
              <a:rect l="l" t="t" r="r" b="b"/>
              <a:pathLst>
                <a:path w="881508" h="169068" extrusionOk="0">
                  <a:moveTo>
                    <a:pt x="49434" y="0"/>
                  </a:moveTo>
                  <a:lnTo>
                    <a:pt x="832074" y="0"/>
                  </a:lnTo>
                  <a:cubicBezTo>
                    <a:pt x="859376" y="0"/>
                    <a:pt x="881508" y="22132"/>
                    <a:pt x="881508" y="49434"/>
                  </a:cubicBezTo>
                  <a:lnTo>
                    <a:pt x="881508" y="119634"/>
                  </a:lnTo>
                  <a:cubicBezTo>
                    <a:pt x="881508" y="146936"/>
                    <a:pt x="859376" y="169068"/>
                    <a:pt x="832074" y="169068"/>
                  </a:cubicBezTo>
                  <a:lnTo>
                    <a:pt x="49434" y="169068"/>
                  </a:lnTo>
                  <a:cubicBezTo>
                    <a:pt x="22132" y="169068"/>
                    <a:pt x="0" y="146936"/>
                    <a:pt x="0" y="119634"/>
                  </a:cubicBezTo>
                  <a:lnTo>
                    <a:pt x="0" y="49434"/>
                  </a:lnTo>
                  <a:cubicBezTo>
                    <a:pt x="0" y="22132"/>
                    <a:pt x="22132" y="0"/>
                    <a:pt x="49434" y="0"/>
                  </a:cubicBez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B7D0DD"/>
                </a:gs>
                <a:gs pos="100000">
                  <a:srgbClr val="FBFFE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0" y="-47625"/>
              <a:ext cx="881508" cy="2166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2671505" y="7377508"/>
            <a:ext cx="6928872" cy="923330"/>
            <a:chOff x="0" y="-85725"/>
            <a:chExt cx="9238496" cy="1231106"/>
          </a:xfrm>
        </p:grpSpPr>
        <p:sp>
          <p:nvSpPr>
            <p:cNvPr id="284" name="Google Shape;284;p25"/>
            <p:cNvSpPr txBox="1"/>
            <p:nvPr/>
          </p:nvSpPr>
          <p:spPr>
            <a:xfrm>
              <a:off x="0" y="-85725"/>
              <a:ext cx="9238496" cy="1231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 dirty="0">
                  <a:solidFill>
                    <a:srgbClr val="000000"/>
                  </a:solidFill>
                  <a:latin typeface="Arimo" panose="020B0604020202020204"/>
                  <a:ea typeface="Arimo" panose="020B0604020202020204"/>
                  <a:cs typeface="Arimo" panose="020B0604020202020204"/>
                  <a:sym typeface="Arimo" panose="020B0604020202020204"/>
                </a:rPr>
                <a:t>Any Questions?</a:t>
              </a:r>
              <a:endParaRPr sz="2400" b="1" dirty="0"/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0" y="548005"/>
              <a:ext cx="9238496" cy="40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5400000">
            <a:off x="9764473" y="1686719"/>
            <a:ext cx="10438441" cy="6794476"/>
          </a:xfrm>
          <a:custGeom>
            <a:avLst/>
            <a:gdLst/>
            <a:ahLst/>
            <a:cxnLst/>
            <a:rect l="l" t="t" r="r" b="b"/>
            <a:pathLst>
              <a:path w="10438441" h="6794476" extrusionOk="0">
                <a:moveTo>
                  <a:pt x="0" y="0"/>
                </a:moveTo>
                <a:lnTo>
                  <a:pt x="10438441" y="0"/>
                </a:lnTo>
                <a:lnTo>
                  <a:pt x="10438441" y="6794477"/>
                </a:lnTo>
                <a:lnTo>
                  <a:pt x="0" y="6794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5" name="Google Shape;85;p13"/>
          <p:cNvSpPr txBox="1"/>
          <p:nvPr/>
        </p:nvSpPr>
        <p:spPr>
          <a:xfrm>
            <a:off x="1028700" y="897260"/>
            <a:ext cx="9959635" cy="86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Contents</a:t>
            </a:r>
            <a:endParaRPr lang="en-US" sz="60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854516" y="2221237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 panose="02010509030202000204"/>
                <a:ea typeface="Space Mono" panose="02010509030202000204"/>
                <a:cs typeface="Space Mono" panose="02010509030202000204"/>
                <a:sym typeface="Space Mono" panose="02010509030202000204"/>
              </a:rPr>
              <a:t>05</a:t>
            </a:r>
            <a:endParaRPr lang="en-US" sz="5500" b="0" i="0" u="none" strike="noStrike" cap="none">
              <a:solidFill>
                <a:srgbClr val="FFFFFF"/>
              </a:solidFill>
              <a:latin typeface="Space Mono" panose="02010509030202000204"/>
              <a:ea typeface="Space Mono" panose="02010509030202000204"/>
              <a:cs typeface="Space Mono" panose="02010509030202000204"/>
              <a:sym typeface="Space Mono" panose="02010509030202000204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872405" y="4151695"/>
            <a:ext cx="1960694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 panose="02010509030202000204"/>
                <a:ea typeface="Space Mono" panose="02010509030202000204"/>
                <a:cs typeface="Space Mono" panose="02010509030202000204"/>
                <a:sym typeface="Space Mono" panose="02010509030202000204"/>
              </a:rPr>
              <a:t>06</a:t>
            </a:r>
            <a:endParaRPr lang="en-US" sz="5500" b="0" i="0" u="none" strike="noStrike" cap="none">
              <a:solidFill>
                <a:srgbClr val="FFFFFF"/>
              </a:solidFill>
              <a:latin typeface="Space Mono" panose="02010509030202000204"/>
              <a:ea typeface="Space Mono" panose="02010509030202000204"/>
              <a:cs typeface="Space Mono" panose="02010509030202000204"/>
              <a:sym typeface="Space Mono" panose="02010509030202000204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5854516" y="6012054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 panose="02010509030202000204"/>
                <a:ea typeface="Space Mono" panose="02010509030202000204"/>
                <a:cs typeface="Space Mono" panose="02010509030202000204"/>
                <a:sym typeface="Space Mono" panose="02010509030202000204"/>
              </a:rPr>
              <a:t>07</a:t>
            </a:r>
            <a:endParaRPr lang="en-US" sz="5500" b="0" i="0" u="none" strike="noStrike" cap="none">
              <a:solidFill>
                <a:srgbClr val="FFFFFF"/>
              </a:solidFill>
              <a:latin typeface="Space Mono" panose="02010509030202000204"/>
              <a:ea typeface="Space Mono" panose="02010509030202000204"/>
              <a:cs typeface="Space Mono" panose="02010509030202000204"/>
              <a:sym typeface="Space Mono" panose="02010509030202000204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028415" y="2221237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 panose="02010509030202000204"/>
                <a:ea typeface="Space Mono" panose="02010509030202000204"/>
                <a:cs typeface="Space Mono" panose="02010509030202000204"/>
                <a:sym typeface="Space Mono" panose="02010509030202000204"/>
              </a:rPr>
              <a:t>01</a:t>
            </a:r>
            <a:endParaRPr lang="en-US" sz="5500" b="0" i="0" u="none" strike="noStrike" cap="none">
              <a:solidFill>
                <a:srgbClr val="FFFFFF"/>
              </a:solidFill>
              <a:latin typeface="Space Mono" panose="02010509030202000204"/>
              <a:ea typeface="Space Mono" panose="02010509030202000204"/>
              <a:cs typeface="Space Mono" panose="02010509030202000204"/>
              <a:sym typeface="Space Mono" panose="02010509030202000204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028415" y="3196211"/>
            <a:ext cx="433373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Introduction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5854516" y="3196211"/>
            <a:ext cx="513381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Results</a:t>
            </a:r>
            <a:endParaRPr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1028415" y="4151695"/>
            <a:ext cx="1863193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 panose="02010509030202000204"/>
                <a:ea typeface="Space Mono" panose="02010509030202000204"/>
                <a:cs typeface="Space Mono" panose="02010509030202000204"/>
                <a:sym typeface="Space Mono" panose="02010509030202000204"/>
              </a:rPr>
              <a:t>02</a:t>
            </a:r>
            <a:endParaRPr lang="en-US" sz="5500" b="0" i="0" u="none" strike="noStrike" cap="none">
              <a:solidFill>
                <a:srgbClr val="FFFFFF"/>
              </a:solidFill>
              <a:latin typeface="Space Mono" panose="02010509030202000204"/>
              <a:ea typeface="Space Mono" panose="02010509030202000204"/>
              <a:cs typeface="Space Mono" panose="02010509030202000204"/>
              <a:sym typeface="Space Mono" panose="02010509030202000204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028415" y="5066095"/>
            <a:ext cx="433373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Problem Statement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5872405" y="5066095"/>
            <a:ext cx="556360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Challenges and Future Works</a:t>
            </a:r>
            <a:endParaRPr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1028415" y="6012054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 panose="02010509030202000204"/>
                <a:ea typeface="Space Mono" panose="02010509030202000204"/>
                <a:cs typeface="Space Mono" panose="02010509030202000204"/>
                <a:sym typeface="Space Mono" panose="02010509030202000204"/>
              </a:rPr>
              <a:t>03</a:t>
            </a:r>
            <a:endParaRPr lang="en-US" sz="5500" b="0" i="0" u="none" strike="noStrike" cap="none">
              <a:solidFill>
                <a:srgbClr val="FFFFFF"/>
              </a:solidFill>
              <a:latin typeface="Space Mono" panose="02010509030202000204"/>
              <a:ea typeface="Space Mono" panose="02010509030202000204"/>
              <a:cs typeface="Space Mono" panose="02010509030202000204"/>
              <a:sym typeface="Space Mono" panose="02010509030202000204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1028415" y="6926454"/>
            <a:ext cx="433373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Goals and Objectives</a:t>
            </a:r>
            <a:endParaRPr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5854516" y="6926454"/>
            <a:ext cx="5133819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Conclusion</a:t>
            </a:r>
            <a:endParaRPr lang="en-US" sz="3000" b="0" i="0" u="none" strike="noStrike" cap="none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1028415" y="7848600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 panose="02010509030202000204"/>
                <a:ea typeface="Space Mono" panose="02010509030202000204"/>
                <a:cs typeface="Space Mono" panose="02010509030202000204"/>
                <a:sym typeface="Space Mono" panose="02010509030202000204"/>
              </a:rPr>
              <a:t>04</a:t>
            </a:r>
            <a:endParaRPr lang="en-US" sz="5500" b="0" i="0" u="none" strike="noStrike" cap="none">
              <a:solidFill>
                <a:srgbClr val="FFFFFF"/>
              </a:solidFill>
              <a:latin typeface="Space Mono" panose="02010509030202000204"/>
              <a:ea typeface="Space Mono" panose="02010509030202000204"/>
              <a:cs typeface="Space Mono" panose="02010509030202000204"/>
              <a:sym typeface="Space Mono" panose="02010509030202000204"/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1028415" y="8763000"/>
            <a:ext cx="433373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Tools and Methodology</a:t>
            </a:r>
            <a:endParaRPr dirty="0"/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2"/>
          <a:srcRect l="27670" r="27670"/>
          <a:stretch>
            <a:fillRect/>
          </a:stretch>
        </p:blipFill>
        <p:spPr>
          <a:xfrm>
            <a:off x="12370604" y="1603235"/>
            <a:ext cx="5637526" cy="762649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 rot="5400000">
            <a:off x="4477520" y="-4464363"/>
            <a:ext cx="10909317" cy="19864361"/>
          </a:xfrm>
          <a:custGeom>
            <a:avLst/>
            <a:gdLst/>
            <a:ahLst/>
            <a:cxnLst/>
            <a:rect l="l" t="t" r="r" b="b"/>
            <a:pathLst>
              <a:path w="13296576" h="20370799" extrusionOk="0">
                <a:moveTo>
                  <a:pt x="0" y="0"/>
                </a:moveTo>
                <a:lnTo>
                  <a:pt x="13296576" y="0"/>
                </a:lnTo>
                <a:lnTo>
                  <a:pt x="13296576" y="20370799"/>
                </a:lnTo>
                <a:lnTo>
                  <a:pt x="0" y="20370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2" name="Rectangle: Rounded Corners 1"/>
          <p:cNvSpPr/>
          <p:nvPr/>
        </p:nvSpPr>
        <p:spPr>
          <a:xfrm>
            <a:off x="1" y="4849584"/>
            <a:ext cx="18288000" cy="4230621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53194" y="-29371"/>
            <a:ext cx="8358209" cy="116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Meet our Team</a:t>
            </a:r>
            <a:endParaRPr lang="en-US" sz="8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184566" y="2305361"/>
            <a:ext cx="4582197" cy="4556533"/>
            <a:chOff x="1701209" y="577220"/>
            <a:chExt cx="4582197" cy="4556533"/>
          </a:xfrm>
        </p:grpSpPr>
        <p:sp>
          <p:nvSpPr>
            <p:cNvPr id="5" name="Oval 4"/>
            <p:cNvSpPr/>
            <p:nvPr/>
          </p:nvSpPr>
          <p:spPr>
            <a:xfrm>
              <a:off x="1701209" y="577220"/>
              <a:ext cx="4582197" cy="4517889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701209" y="615864"/>
              <a:ext cx="4571710" cy="4517889"/>
            </a:xfrm>
            <a:prstGeom prst="ellipse">
              <a:avLst/>
            </a:prstGeom>
            <a:noFill/>
            <a:ln w="57150">
              <a:solidFill>
                <a:srgbClr val="FFC1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Google Shape;127;p16"/>
          <p:cNvSpPr txBox="1"/>
          <p:nvPr/>
        </p:nvSpPr>
        <p:spPr>
          <a:xfrm>
            <a:off x="559280" y="7052643"/>
            <a:ext cx="5926291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BRIAN KIBOR</a:t>
            </a:r>
            <a:endParaRPr lang="en-US" sz="3200" b="1" i="0" u="none" strike="noStrike" cap="none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Raleway"/>
                <a:sym typeface="Raleway"/>
              </a:rPr>
              <a:t>WIRELESS COMMUNICATION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5" name="Google Shape;127;p16"/>
          <p:cNvSpPr txBox="1"/>
          <p:nvPr/>
        </p:nvSpPr>
        <p:spPr>
          <a:xfrm>
            <a:off x="6326517" y="7052643"/>
            <a:ext cx="5634966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PRAKASH KARKEE</a:t>
            </a:r>
            <a:endParaRPr lang="en-US" sz="32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aleway"/>
                <a:sym typeface="Raleway"/>
              </a:rPr>
              <a:t>COMPUTER SCIENCE AND ENGINEERING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5" name="Google Shape;127;p16"/>
          <p:cNvSpPr txBox="1"/>
          <p:nvPr/>
        </p:nvSpPr>
        <p:spPr>
          <a:xfrm>
            <a:off x="12093754" y="7052643"/>
            <a:ext cx="5634966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sz="32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LIHINI KARUNARATHNE</a:t>
            </a:r>
            <a:endParaRPr lang="en-US" sz="3200" b="1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ctr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aleway"/>
                <a:sym typeface="Raleway"/>
              </a:rPr>
              <a:t>COMPUTER SCIENCE AND ENGINEERING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545382" y="2447005"/>
            <a:ext cx="4571710" cy="4517889"/>
            <a:chOff x="1701209" y="615864"/>
            <a:chExt cx="4571710" cy="4517889"/>
          </a:xfrm>
          <a:blipFill>
            <a:blip r:embed="rId3"/>
            <a:stretch>
              <a:fillRect/>
            </a:stretch>
          </a:blipFill>
        </p:grpSpPr>
        <p:sp>
          <p:nvSpPr>
            <p:cNvPr id="9" name="Oval 8"/>
            <p:cNvSpPr/>
            <p:nvPr/>
          </p:nvSpPr>
          <p:spPr>
            <a:xfrm>
              <a:off x="1889056" y="777436"/>
              <a:ext cx="4235298" cy="4156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701209" y="615864"/>
              <a:ext cx="4571710" cy="4517889"/>
            </a:xfrm>
            <a:prstGeom prst="ellipse">
              <a:avLst/>
            </a:prstGeom>
            <a:grpFill/>
            <a:ln w="57150">
              <a:solidFill>
                <a:srgbClr val="FFC1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37672" y="2505577"/>
            <a:ext cx="4571710" cy="4517889"/>
            <a:chOff x="1701209" y="615864"/>
            <a:chExt cx="4571710" cy="4517889"/>
          </a:xfrm>
          <a:blipFill>
            <a:blip r:embed="rId4"/>
            <a:stretch>
              <a:fillRect/>
            </a:stretch>
          </a:blipFill>
        </p:grpSpPr>
        <p:sp>
          <p:nvSpPr>
            <p:cNvPr id="12" name="Oval 11"/>
            <p:cNvSpPr/>
            <p:nvPr/>
          </p:nvSpPr>
          <p:spPr>
            <a:xfrm>
              <a:off x="1889056" y="777436"/>
              <a:ext cx="4235298" cy="4156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1701209" y="615864"/>
              <a:ext cx="4571710" cy="4517889"/>
            </a:xfrm>
            <a:prstGeom prst="ellipse">
              <a:avLst/>
            </a:prstGeom>
            <a:grpFill/>
            <a:ln w="57150">
              <a:solidFill>
                <a:srgbClr val="FFC1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-91705" y="0"/>
            <a:ext cx="6313211" cy="10287000"/>
          </a:xfrm>
          <a:custGeom>
            <a:avLst/>
            <a:gdLst/>
            <a:ahLst/>
            <a:cxnLst/>
            <a:rect l="l" t="t" r="r" b="b"/>
            <a:pathLst>
              <a:path w="6787607" h="10427888" extrusionOk="0">
                <a:moveTo>
                  <a:pt x="0" y="0"/>
                </a:moveTo>
                <a:lnTo>
                  <a:pt x="6787607" y="0"/>
                </a:lnTo>
                <a:lnTo>
                  <a:pt x="6787607" y="10427888"/>
                </a:lnTo>
                <a:lnTo>
                  <a:pt x="0" y="10427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</p:sp>
      <p:sp>
        <p:nvSpPr>
          <p:cNvPr id="119" name="Google Shape;119;p15"/>
          <p:cNvSpPr txBox="1"/>
          <p:nvPr/>
        </p:nvSpPr>
        <p:spPr>
          <a:xfrm>
            <a:off x="6525869" y="1869908"/>
            <a:ext cx="9137713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dirty="0"/>
          </a:p>
        </p:txBody>
      </p:sp>
      <p:sp>
        <p:nvSpPr>
          <p:cNvPr id="120" name="Google Shape;120;p15"/>
          <p:cNvSpPr txBox="1"/>
          <p:nvPr/>
        </p:nvSpPr>
        <p:spPr>
          <a:xfrm>
            <a:off x="6525869" y="3762932"/>
            <a:ext cx="11762131" cy="499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Classroom environments directly impact student focus, comfort, and learning outcomes.</a:t>
            </a:r>
            <a:endParaRPr lang="en-US" sz="3600" b="0" i="0" u="none" strike="noStrike" cap="none" dirty="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rgbClr val="FFFFFF"/>
              </a:solidFill>
              <a:latin typeface="Inter" panose="02000503000000020004"/>
              <a:ea typeface="Inter" panose="02000503000000020004"/>
              <a:sym typeface="Inter" panose="02000503000000020004"/>
            </a:endParaRPr>
          </a:p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sym typeface="Inter" panose="02000503000000020004"/>
              </a:rPr>
              <a:t>Traditional classrooms lack automated monitoring of temperature, noise, and occupancy, making energy management and real-time supervision difficult.</a:t>
            </a:r>
            <a:endParaRPr lang="en-US" sz="3600" dirty="0">
              <a:solidFill>
                <a:srgbClr val="FFFFFF"/>
              </a:solidFill>
              <a:latin typeface="Inter" panose="02000503000000020004"/>
              <a:ea typeface="Inter" panose="02000503000000020004"/>
              <a:sym typeface="Inter" panose="02000503000000020004"/>
            </a:endParaRPr>
          </a:p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2"/>
          <a:srcRect l="182" r="182"/>
          <a:stretch>
            <a:fillRect/>
          </a:stretch>
        </p:blipFill>
        <p:spPr>
          <a:xfrm>
            <a:off x="358588" y="968188"/>
            <a:ext cx="5406012" cy="8174812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/>
        </p:nvSpPr>
        <p:spPr>
          <a:xfrm>
            <a:off x="8980900" y="4311058"/>
            <a:ext cx="9307100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Amount of student attention level reduced by noise levels above </a:t>
            </a:r>
            <a:r>
              <a:rPr lang="en-US" sz="3600" b="1" i="0" u="none" strike="noStrike" cap="none" dirty="0">
                <a:solidFill>
                  <a:srgbClr val="FF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65 dB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in classrooms.</a:t>
            </a:r>
            <a:endParaRPr sz="1800" dirty="0"/>
          </a:p>
        </p:txBody>
      </p:sp>
      <p:sp>
        <p:nvSpPr>
          <p:cNvPr id="134" name="Google Shape;134;p17"/>
          <p:cNvSpPr txBox="1"/>
          <p:nvPr/>
        </p:nvSpPr>
        <p:spPr>
          <a:xfrm>
            <a:off x="326571" y="4248935"/>
            <a:ext cx="7719117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enerated energy that goes to waste globally due to inefficient usage and monitoring.</a:t>
            </a:r>
            <a:endParaRPr sz="1800" dirty="0"/>
          </a:p>
        </p:txBody>
      </p:sp>
      <p:grpSp>
        <p:nvGrpSpPr>
          <p:cNvPr id="135" name="Google Shape;135;p17"/>
          <p:cNvGrpSpPr/>
          <p:nvPr/>
        </p:nvGrpSpPr>
        <p:grpSpPr>
          <a:xfrm>
            <a:off x="10501249" y="1637194"/>
            <a:ext cx="7102929" cy="2381785"/>
            <a:chOff x="7838" y="124771"/>
            <a:chExt cx="1389095" cy="584860"/>
          </a:xfrm>
        </p:grpSpPr>
        <p:sp>
          <p:nvSpPr>
            <p:cNvPr id="136" name="Google Shape;136;p17"/>
            <p:cNvSpPr/>
            <p:nvPr/>
          </p:nvSpPr>
          <p:spPr>
            <a:xfrm>
              <a:off x="7838" y="206007"/>
              <a:ext cx="1389095" cy="461035"/>
            </a:xfrm>
            <a:custGeom>
              <a:avLst/>
              <a:gdLst/>
              <a:ahLst/>
              <a:cxnLst/>
              <a:rect l="l" t="t" r="r" b="b"/>
              <a:pathLst>
                <a:path w="1389095" h="461035" extrusionOk="0">
                  <a:moveTo>
                    <a:pt x="146788" y="0"/>
                  </a:moveTo>
                  <a:lnTo>
                    <a:pt x="1242308" y="0"/>
                  </a:lnTo>
                  <a:cubicBezTo>
                    <a:pt x="1323376" y="0"/>
                    <a:pt x="1389095" y="65719"/>
                    <a:pt x="1389095" y="146788"/>
                  </a:cubicBezTo>
                  <a:lnTo>
                    <a:pt x="1389095" y="314247"/>
                  </a:lnTo>
                  <a:cubicBezTo>
                    <a:pt x="1389095" y="395316"/>
                    <a:pt x="1323376" y="461035"/>
                    <a:pt x="1242308" y="461035"/>
                  </a:cubicBezTo>
                  <a:lnTo>
                    <a:pt x="146788" y="461035"/>
                  </a:lnTo>
                  <a:cubicBezTo>
                    <a:pt x="65719" y="461035"/>
                    <a:pt x="0" y="395316"/>
                    <a:pt x="0" y="314247"/>
                  </a:cubicBezTo>
                  <a:lnTo>
                    <a:pt x="0" y="146788"/>
                  </a:lnTo>
                  <a:cubicBezTo>
                    <a:pt x="0" y="65719"/>
                    <a:pt x="65719" y="0"/>
                    <a:pt x="1467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7"/>
            <p:cNvSpPr txBox="1"/>
            <p:nvPr/>
          </p:nvSpPr>
          <p:spPr>
            <a:xfrm>
              <a:off x="7838" y="124771"/>
              <a:ext cx="1389095" cy="584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 dirty="0">
                  <a:solidFill>
                    <a:srgbClr val="FF0000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3</a:t>
              </a:r>
              <a:r>
                <a:rPr lang="en-US" sz="6600" b="1" i="0" u="none" strike="noStrike" cap="none" dirty="0">
                  <a:solidFill>
                    <a:srgbClr val="FF0000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0%</a:t>
              </a:r>
              <a:endParaRPr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8" name="Google Shape;138;p17"/>
          <p:cNvGrpSpPr/>
          <p:nvPr/>
        </p:nvGrpSpPr>
        <p:grpSpPr>
          <a:xfrm>
            <a:off x="683822" y="1970311"/>
            <a:ext cx="7576457" cy="1875229"/>
            <a:chOff x="-1771296" y="4092"/>
            <a:chExt cx="1389095" cy="461035"/>
          </a:xfrm>
        </p:grpSpPr>
        <p:sp>
          <p:nvSpPr>
            <p:cNvPr id="139" name="Google Shape;139;p17"/>
            <p:cNvSpPr/>
            <p:nvPr/>
          </p:nvSpPr>
          <p:spPr>
            <a:xfrm>
              <a:off x="-1771296" y="4092"/>
              <a:ext cx="1389095" cy="461035"/>
            </a:xfrm>
            <a:custGeom>
              <a:avLst/>
              <a:gdLst/>
              <a:ahLst/>
              <a:cxnLst/>
              <a:rect l="l" t="t" r="r" b="b"/>
              <a:pathLst>
                <a:path w="1389095" h="461035" extrusionOk="0">
                  <a:moveTo>
                    <a:pt x="146788" y="0"/>
                  </a:moveTo>
                  <a:lnTo>
                    <a:pt x="1242308" y="0"/>
                  </a:lnTo>
                  <a:cubicBezTo>
                    <a:pt x="1323376" y="0"/>
                    <a:pt x="1389095" y="65719"/>
                    <a:pt x="1389095" y="146788"/>
                  </a:cubicBezTo>
                  <a:lnTo>
                    <a:pt x="1389095" y="314247"/>
                  </a:lnTo>
                  <a:cubicBezTo>
                    <a:pt x="1389095" y="395316"/>
                    <a:pt x="1323376" y="461035"/>
                    <a:pt x="1242308" y="461035"/>
                  </a:cubicBezTo>
                  <a:lnTo>
                    <a:pt x="146788" y="461035"/>
                  </a:lnTo>
                  <a:cubicBezTo>
                    <a:pt x="65719" y="461035"/>
                    <a:pt x="0" y="395316"/>
                    <a:pt x="0" y="314247"/>
                  </a:cubicBezTo>
                  <a:lnTo>
                    <a:pt x="0" y="146788"/>
                  </a:lnTo>
                  <a:cubicBezTo>
                    <a:pt x="0" y="65719"/>
                    <a:pt x="65719" y="0"/>
                    <a:pt x="1467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-1771296" y="40310"/>
              <a:ext cx="1330874" cy="3885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 dirty="0">
                  <a:solidFill>
                    <a:srgbClr val="FF0000"/>
                  </a:solidFill>
                  <a:latin typeface="Inter" panose="02000503000000020004"/>
                  <a:ea typeface="Inter" panose="02000503000000020004"/>
                  <a:cs typeface="Inter" panose="02000503000000020004"/>
                  <a:sym typeface="Inter" panose="02000503000000020004"/>
                </a:rPr>
                <a:t>5% global GDP</a:t>
              </a:r>
              <a:endParaRPr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41" name="Google Shape;141;p17"/>
          <p:cNvSpPr txBox="1"/>
          <p:nvPr/>
        </p:nvSpPr>
        <p:spPr>
          <a:xfrm>
            <a:off x="979714" y="532310"/>
            <a:ext cx="1105572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Status Quo?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1726067" y="6524617"/>
            <a:ext cx="4278085" cy="308154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10322" y="6524618"/>
            <a:ext cx="4751613" cy="308154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4"/>
          <p:cNvGrpSpPr/>
          <p:nvPr/>
        </p:nvGrpSpPr>
        <p:grpSpPr>
          <a:xfrm>
            <a:off x="0" y="-180826"/>
            <a:ext cx="6061945" cy="10467826"/>
            <a:chOff x="0" y="-47625"/>
            <a:chExt cx="1596562" cy="2756958"/>
          </a:xfrm>
        </p:grpSpPr>
        <p:sp>
          <p:nvSpPr>
            <p:cNvPr id="106" name="Google Shape;106;p14"/>
            <p:cNvSpPr/>
            <p:nvPr/>
          </p:nvSpPr>
          <p:spPr>
            <a:xfrm>
              <a:off x="0" y="0"/>
              <a:ext cx="1596562" cy="2709333"/>
            </a:xfrm>
            <a:custGeom>
              <a:avLst/>
              <a:gdLst/>
              <a:ahLst/>
              <a:cxnLst/>
              <a:rect l="l" t="t" r="r" b="b"/>
              <a:pathLst>
                <a:path w="1596562" h="2709333" extrusionOk="0">
                  <a:moveTo>
                    <a:pt x="0" y="0"/>
                  </a:moveTo>
                  <a:lnTo>
                    <a:pt x="1596562" y="0"/>
                  </a:lnTo>
                  <a:lnTo>
                    <a:pt x="1596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7" name="Google Shape;107;p14"/>
            <p:cNvSpPr txBox="1"/>
            <p:nvPr/>
          </p:nvSpPr>
          <p:spPr>
            <a:xfrm>
              <a:off x="0" y="-47625"/>
              <a:ext cx="1596562" cy="2756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08" name="Google Shape;108;p14"/>
          <p:cNvSpPr/>
          <p:nvPr/>
        </p:nvSpPr>
        <p:spPr>
          <a:xfrm rot="10800000">
            <a:off x="11" y="19"/>
            <a:ext cx="3030967" cy="5143481"/>
          </a:xfrm>
          <a:custGeom>
            <a:avLst/>
            <a:gdLst/>
            <a:ahLst/>
            <a:cxnLst/>
            <a:rect l="l" t="t" r="r" b="b"/>
            <a:pathLst>
              <a:path w="3668563" h="6225467" extrusionOk="0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00" scaled="0"/>
          </a:gra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9" name="Google Shape;109;p14"/>
          <p:cNvSpPr/>
          <p:nvPr/>
        </p:nvSpPr>
        <p:spPr>
          <a:xfrm>
            <a:off x="3030978" y="5143519"/>
            <a:ext cx="3030967" cy="5143481"/>
          </a:xfrm>
          <a:custGeom>
            <a:avLst/>
            <a:gdLst/>
            <a:ahLst/>
            <a:cxnLst/>
            <a:rect l="l" t="t" r="r" b="b"/>
            <a:pathLst>
              <a:path w="3668563" h="6225467" extrusionOk="0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00" scaled="0"/>
          </a:gra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14"/>
          <p:cNvSpPr txBox="1"/>
          <p:nvPr/>
        </p:nvSpPr>
        <p:spPr>
          <a:xfrm>
            <a:off x="6687671" y="3562488"/>
            <a:ext cx="10571629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lang="en-US" sz="8800" b="1" i="0" u="none" strike="noStrike" cap="none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5147169"/>
            <a:ext cx="3030975" cy="513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/>
          <p:nvPr/>
        </p:nvSpPr>
        <p:spPr>
          <a:xfrm>
            <a:off x="2277036" y="2926601"/>
            <a:ext cx="1721224" cy="173734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lnTo>
                  <a:pt x="535715" y="277085"/>
                </a:lnTo>
                <a:lnTo>
                  <a:pt x="812800" y="406400"/>
                </a:lnTo>
                <a:lnTo>
                  <a:pt x="535715" y="535715"/>
                </a:lnTo>
                <a:lnTo>
                  <a:pt x="406400" y="812800"/>
                </a:lnTo>
                <a:lnTo>
                  <a:pt x="277085" y="535715"/>
                </a:lnTo>
                <a:lnTo>
                  <a:pt x="0" y="406400"/>
                </a:lnTo>
                <a:lnTo>
                  <a:pt x="277085" y="277085"/>
                </a:lnTo>
                <a:lnTo>
                  <a:pt x="40640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198" name="Google Shape;198;p21"/>
          <p:cNvSpPr/>
          <p:nvPr/>
        </p:nvSpPr>
        <p:spPr>
          <a:xfrm>
            <a:off x="8534401" y="2980781"/>
            <a:ext cx="1721224" cy="1520621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lnTo>
                  <a:pt x="812800" y="812800"/>
                </a:lnTo>
                <a:lnTo>
                  <a:pt x="0" y="812800"/>
                </a:lnTo>
                <a:lnTo>
                  <a:pt x="40640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  <p:sp>
        <p:nvSpPr>
          <p:cNvPr id="200" name="Google Shape;200;p21"/>
          <p:cNvSpPr txBox="1"/>
          <p:nvPr/>
        </p:nvSpPr>
        <p:spPr>
          <a:xfrm>
            <a:off x="738358" y="4900136"/>
            <a:ext cx="573416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Uncomfortable classroom environment (temperature &amp; noise).</a:t>
            </a:r>
            <a:endParaRPr lang="fr-FR" sz="3600" b="0" i="0" u="none" strike="noStrike" cap="none" dirty="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5688705" y="1019175"/>
            <a:ext cx="822451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dirty="0"/>
          </a:p>
        </p:txBody>
      </p:sp>
      <p:grpSp>
        <p:nvGrpSpPr>
          <p:cNvPr id="207" name="Google Shape;207;p21"/>
          <p:cNvGrpSpPr/>
          <p:nvPr/>
        </p:nvGrpSpPr>
        <p:grpSpPr>
          <a:xfrm rot="5400000">
            <a:off x="8988205" y="270095"/>
            <a:ext cx="1028700" cy="19005110"/>
            <a:chOff x="0" y="-47625"/>
            <a:chExt cx="68318" cy="1262175"/>
          </a:xfrm>
        </p:grpSpPr>
        <p:sp>
          <p:nvSpPr>
            <p:cNvPr id="208" name="Google Shape;208;p21"/>
            <p:cNvSpPr/>
            <p:nvPr/>
          </p:nvSpPr>
          <p:spPr>
            <a:xfrm>
              <a:off x="0" y="0"/>
              <a:ext cx="68318" cy="1214550"/>
            </a:xfrm>
            <a:custGeom>
              <a:avLst/>
              <a:gdLst/>
              <a:ahLst/>
              <a:cxnLst/>
              <a:rect l="l" t="t" r="r" b="b"/>
              <a:pathLst>
                <a:path w="68318" h="1214550" extrusionOk="0">
                  <a:moveTo>
                    <a:pt x="0" y="0"/>
                  </a:moveTo>
                  <a:lnTo>
                    <a:pt x="68318" y="0"/>
                  </a:lnTo>
                  <a:lnTo>
                    <a:pt x="68318" y="1214550"/>
                  </a:lnTo>
                  <a:lnTo>
                    <a:pt x="0" y="121455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9" name="Google Shape;209;p21"/>
            <p:cNvSpPr txBox="1"/>
            <p:nvPr/>
          </p:nvSpPr>
          <p:spPr>
            <a:xfrm>
              <a:off x="0" y="-47625"/>
              <a:ext cx="68318" cy="1262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2" name="Google Shape;200;p21"/>
          <p:cNvSpPr txBox="1"/>
          <p:nvPr/>
        </p:nvSpPr>
        <p:spPr>
          <a:xfrm>
            <a:off x="6518073" y="4900136"/>
            <a:ext cx="573416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Energy wastage due to inefficient Lighting, AC and Heater use.</a:t>
            </a:r>
            <a:endParaRPr lang="en-US" sz="3600" b="0" i="0" u="none" strike="noStrike" cap="none" dirty="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3" name="Google Shape;200;p21"/>
          <p:cNvSpPr txBox="1"/>
          <p:nvPr/>
        </p:nvSpPr>
        <p:spPr>
          <a:xfrm>
            <a:off x="12297788" y="4859613"/>
            <a:ext cx="573416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No centralized monitoring environmental conditions in real-time.</a:t>
            </a:r>
            <a:endParaRPr lang="en-US" sz="3600" b="0" i="0" u="none" strike="noStrike" cap="none" dirty="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.</a:t>
            </a:r>
            <a:endParaRPr lang="en-US" sz="3600" b="0" i="0" u="none" strike="noStrike" cap="none" dirty="0">
              <a:solidFill>
                <a:srgbClr val="FFFFFF"/>
              </a:solidFill>
              <a:latin typeface="Inter" panose="02000503000000020004"/>
              <a:ea typeface="Inter" panose="02000503000000020004"/>
              <a:cs typeface="Inter" panose="02000503000000020004"/>
              <a:sym typeface="Inter" panose="02000503000000020004"/>
            </a:endParaRPr>
          </a:p>
        </p:txBody>
      </p:sp>
      <p:sp>
        <p:nvSpPr>
          <p:cNvPr id="4" name="Google Shape;192;p21"/>
          <p:cNvSpPr/>
          <p:nvPr/>
        </p:nvSpPr>
        <p:spPr>
          <a:xfrm>
            <a:off x="14791766" y="2818239"/>
            <a:ext cx="1721224" cy="1737344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lnTo>
                  <a:pt x="535715" y="277085"/>
                </a:lnTo>
                <a:lnTo>
                  <a:pt x="812800" y="406400"/>
                </a:lnTo>
                <a:lnTo>
                  <a:pt x="535715" y="535715"/>
                </a:lnTo>
                <a:lnTo>
                  <a:pt x="406400" y="812800"/>
                </a:lnTo>
                <a:lnTo>
                  <a:pt x="277085" y="535715"/>
                </a:lnTo>
                <a:lnTo>
                  <a:pt x="0" y="406400"/>
                </a:lnTo>
                <a:lnTo>
                  <a:pt x="277085" y="277085"/>
                </a:lnTo>
                <a:lnTo>
                  <a:pt x="406400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8"/>
          <p:cNvPicPr preferRelativeResize="0"/>
          <p:nvPr/>
        </p:nvPicPr>
        <p:blipFill rotWithShape="1">
          <a:blip r:embed="rId1"/>
          <a:srcRect t="78345"/>
          <a:stretch>
            <a:fillRect/>
          </a:stretch>
        </p:blipFill>
        <p:spPr>
          <a:xfrm>
            <a:off x="0" y="0"/>
            <a:ext cx="18288000" cy="25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1028700" y="767471"/>
            <a:ext cx="162306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Goals and Objectives</a:t>
            </a:r>
            <a:endParaRPr lang="en-US" sz="72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735106" y="7163815"/>
            <a:ext cx="557604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Develop a real-time IoT monitoring system.</a:t>
            </a:r>
            <a:endParaRPr sz="1600" dirty="0"/>
          </a:p>
        </p:txBody>
      </p:sp>
      <p:sp>
        <p:nvSpPr>
          <p:cNvPr id="151" name="Google Shape;151;p18"/>
          <p:cNvSpPr txBox="1"/>
          <p:nvPr/>
        </p:nvSpPr>
        <p:spPr>
          <a:xfrm>
            <a:off x="6947188" y="7163816"/>
            <a:ext cx="4617283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Automate classroom comfort and energy efficiency.</a:t>
            </a:r>
            <a:endParaRPr sz="1600" dirty="0"/>
          </a:p>
        </p:txBody>
      </p:sp>
      <p:sp>
        <p:nvSpPr>
          <p:cNvPr id="152" name="Google Shape;152;p18"/>
          <p:cNvSpPr txBox="1"/>
          <p:nvPr/>
        </p:nvSpPr>
        <p:spPr>
          <a:xfrm>
            <a:off x="12865675" y="7163816"/>
            <a:ext cx="4393625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3600" dirty="0"/>
              <a:t>Enable cloud-based data logging and visualization.</a:t>
            </a:r>
            <a:endParaRPr sz="1600" dirty="0"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161528" y="3290925"/>
            <a:ext cx="4127975" cy="31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3"/>
          <a:srcRect/>
          <a:stretch>
            <a:fillRect/>
          </a:stretch>
        </p:blipFill>
        <p:spPr>
          <a:xfrm>
            <a:off x="7080012" y="3078874"/>
            <a:ext cx="4127975" cy="357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/>
          <a:srcRect/>
          <a:stretch>
            <a:fillRect/>
          </a:stretch>
        </p:blipFill>
        <p:spPr>
          <a:xfrm>
            <a:off x="13714763" y="3290925"/>
            <a:ext cx="3411709" cy="336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9"/>
          <p:cNvGrpSpPr/>
          <p:nvPr/>
        </p:nvGrpSpPr>
        <p:grpSpPr>
          <a:xfrm>
            <a:off x="9442496" y="2196625"/>
            <a:ext cx="1176067" cy="1176067"/>
            <a:chOff x="0" y="0"/>
            <a:chExt cx="812800" cy="812800"/>
          </a:xfrm>
        </p:grpSpPr>
        <p:sp>
          <p:nvSpPr>
            <p:cNvPr id="164" name="Google Shape;164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65" name="Google Shape;165;p19"/>
            <p:cNvSpPr txBox="1"/>
            <p:nvPr/>
          </p:nvSpPr>
          <p:spPr>
            <a:xfrm>
              <a:off x="127000" y="79375"/>
              <a:ext cx="558800" cy="606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66" name="Google Shape;166;p19"/>
          <p:cNvSpPr txBox="1"/>
          <p:nvPr/>
        </p:nvSpPr>
        <p:spPr>
          <a:xfrm>
            <a:off x="1046630" y="4225934"/>
            <a:ext cx="6648600" cy="17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Methodology</a:t>
            </a:r>
            <a:endParaRPr dirty="0"/>
          </a:p>
        </p:txBody>
      </p:sp>
      <p:sp>
        <p:nvSpPr>
          <p:cNvPr id="167" name="Google Shape;167;p19"/>
          <p:cNvSpPr txBox="1"/>
          <p:nvPr/>
        </p:nvSpPr>
        <p:spPr>
          <a:xfrm>
            <a:off x="10891988" y="1990815"/>
            <a:ext cx="636731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ESP-32</a:t>
            </a:r>
            <a:endParaRPr dirty="0"/>
          </a:p>
        </p:txBody>
      </p:sp>
      <p:sp>
        <p:nvSpPr>
          <p:cNvPr id="168" name="Google Shape;168;p19"/>
          <p:cNvSpPr txBox="1"/>
          <p:nvPr/>
        </p:nvSpPr>
        <p:spPr>
          <a:xfrm>
            <a:off x="10891988" y="2737033"/>
            <a:ext cx="7053112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ESP-32 Microcontroller for controlling the smart class room system.</a:t>
            </a:r>
            <a:endParaRPr sz="1600" dirty="0"/>
          </a:p>
        </p:txBody>
      </p:sp>
      <p:sp>
        <p:nvSpPr>
          <p:cNvPr id="169" name="Google Shape;169;p19"/>
          <p:cNvSpPr txBox="1"/>
          <p:nvPr/>
        </p:nvSpPr>
        <p:spPr>
          <a:xfrm>
            <a:off x="10891988" y="6715577"/>
            <a:ext cx="636731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Firebase and HMTL</a:t>
            </a:r>
            <a:endParaRPr dirty="0"/>
          </a:p>
        </p:txBody>
      </p:sp>
      <p:sp>
        <p:nvSpPr>
          <p:cNvPr id="170" name="Google Shape;170;p19"/>
          <p:cNvSpPr txBox="1"/>
          <p:nvPr/>
        </p:nvSpPr>
        <p:spPr>
          <a:xfrm>
            <a:off x="10891988" y="7461795"/>
            <a:ext cx="6367200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Real time database for storing data and displaying historical statistics.</a:t>
            </a:r>
            <a:endParaRPr dirty="0"/>
          </a:p>
        </p:txBody>
      </p:sp>
      <p:sp>
        <p:nvSpPr>
          <p:cNvPr id="171" name="Google Shape;171;p19"/>
          <p:cNvSpPr txBox="1"/>
          <p:nvPr/>
        </p:nvSpPr>
        <p:spPr>
          <a:xfrm>
            <a:off x="10891987" y="4353196"/>
            <a:ext cx="759195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DHT11, PIR, I2S Microphone and LEDs</a:t>
            </a:r>
            <a:endParaRPr lang="en-US" dirty="0"/>
          </a:p>
        </p:txBody>
      </p:sp>
      <p:sp>
        <p:nvSpPr>
          <p:cNvPr id="172" name="Google Shape;172;p19"/>
          <p:cNvSpPr txBox="1"/>
          <p:nvPr/>
        </p:nvSpPr>
        <p:spPr>
          <a:xfrm>
            <a:off x="10891987" y="5099414"/>
            <a:ext cx="7053111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Inter" panose="02000503000000020004"/>
                <a:ea typeface="Inter" panose="02000503000000020004"/>
                <a:cs typeface="Inter" panose="02000503000000020004"/>
                <a:sym typeface="Inter" panose="02000503000000020004"/>
              </a:rPr>
              <a:t>Sensors for collecting temperature, humidity, motion and noise levels in class room. LEDs for demonstrating Lighting, AC and Heater Control</a:t>
            </a:r>
            <a:endParaRPr dirty="0"/>
          </a:p>
        </p:txBody>
      </p:sp>
      <p:grpSp>
        <p:nvGrpSpPr>
          <p:cNvPr id="174" name="Google Shape;174;p19"/>
          <p:cNvGrpSpPr/>
          <p:nvPr/>
        </p:nvGrpSpPr>
        <p:grpSpPr>
          <a:xfrm>
            <a:off x="9442496" y="4559006"/>
            <a:ext cx="1176067" cy="1176067"/>
            <a:chOff x="0" y="0"/>
            <a:chExt cx="812800" cy="812800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76" name="Google Shape;176;p19"/>
            <p:cNvSpPr txBox="1"/>
            <p:nvPr/>
          </p:nvSpPr>
          <p:spPr>
            <a:xfrm>
              <a:off x="127000" y="79375"/>
              <a:ext cx="558800" cy="606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177" name="Google Shape;177;p19"/>
          <p:cNvGrpSpPr/>
          <p:nvPr/>
        </p:nvGrpSpPr>
        <p:grpSpPr>
          <a:xfrm>
            <a:off x="9442496" y="6925697"/>
            <a:ext cx="1176067" cy="1176067"/>
            <a:chOff x="0" y="0"/>
            <a:chExt cx="812800" cy="812800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79" name="Google Shape;179;p19"/>
            <p:cNvSpPr txBox="1"/>
            <p:nvPr/>
          </p:nvSpPr>
          <p:spPr>
            <a:xfrm>
              <a:off x="127000" y="79375"/>
              <a:ext cx="558800" cy="606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2252</Words>
  <Application>WPS Presentation</Application>
  <PresentationFormat>Custom</PresentationFormat>
  <Paragraphs>137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SimSun</vt:lpstr>
      <vt:lpstr>Wingdings</vt:lpstr>
      <vt:lpstr>Arial</vt:lpstr>
      <vt:lpstr>Raleway</vt:lpstr>
      <vt:lpstr>Inter</vt:lpstr>
      <vt:lpstr>Calibri</vt:lpstr>
      <vt:lpstr>Space Mono</vt:lpstr>
      <vt:lpstr>Arimo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WPS_1712213657</cp:lastModifiedBy>
  <cp:revision>10</cp:revision>
  <dcterms:created xsi:type="dcterms:W3CDTF">2025-08-27T19:45:38Z</dcterms:created>
  <dcterms:modified xsi:type="dcterms:W3CDTF">2025-08-27T21:36:03Z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833D771BEA744ADE9961CCC9DC6B304D_13</vt:lpwstr>
  </property>
  <property fmtid="{D5CDD505-2E9C-101B-9397-08002B2CF9AE}" pid="3" name="KSOProductBuildVer">
    <vt:lpwstr>1033-12.2.0.21931</vt:lpwstr>
  </property>
</Properties>
</file>